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  <p:sldMasterId id="2147483656" r:id="rId5"/>
    <p:sldMasterId id="2147483657" r:id="rId6"/>
    <p:sldMasterId id="2147483658" r:id="rId7"/>
    <p:sldMasterId id="2147483659" r:id="rId8"/>
    <p:sldMasterId id="2147483660" r:id="rId9"/>
    <p:sldMasterId id="2147483661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A8FE50B-82D4-471B-BD7A-59905C11BDA6}">
  <a:tblStyle styleId="{AA8FE50B-82D4-471B-BD7A-59905C11BDA6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3" Type="http://schemas.openxmlformats.org/officeDocument/2006/relationships/slide" Target="slides/slide5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59" name="Shape 59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2840051"/>
            <a:ext cx="7772400" cy="784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685800" y="1583341"/>
            <a:ext cx="7772400" cy="11597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457200" y="4791075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5791200" y="4789487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457200" y="4791075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5791200" y="4789487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8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6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03.jpg"/><Relationship Id="rId2" Type="http://schemas.openxmlformats.org/officeDocument/2006/relationships/slideLayout" Target="../slideLayouts/slideLayout7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457200" y="4791075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5791200" y="4789487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457200" y="4791075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5791200" y="4789487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200150"/>
            <a:ext cx="8229600" cy="3725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72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Huffman_coding" TargetMode="External"/><Relationship Id="rId4" Type="http://schemas.openxmlformats.org/officeDocument/2006/relationships/hyperlink" Target="https://en.wikipedia.org/wiki/Arithmetic_coding" TargetMode="External"/><Relationship Id="rId5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JPE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Short-time_Fourier_transform" TargetMode="External"/><Relationship Id="rId4" Type="http://schemas.openxmlformats.org/officeDocument/2006/relationships/hyperlink" Target="https://en.wikipedia.org/wiki/Gabor_transform" TargetMode="External"/><Relationship Id="rId5" Type="http://schemas.openxmlformats.org/officeDocument/2006/relationships/hyperlink" Target="https://en.wikipedia.org/wiki/Wavelet_transform" TargetMode="External"/><Relationship Id="rId6" Type="http://schemas.openxmlformats.org/officeDocument/2006/relationships/hyperlink" Target="https://en.wikipedia.org/wiki/Modified_discrete_cosine_transform" TargetMode="External"/><Relationship Id="rId7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746125" y="839787"/>
            <a:ext cx="7772400" cy="962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of Things:</a:t>
            </a: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Multimedia Technologies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482600" y="2413000"/>
            <a:ext cx="8178799" cy="2513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Harinath Garudadri and Ganz Chockalingam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Qualcomm Institute of Calit2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University of California, San Diego 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Shape 64"/>
          <p:cNvCxnSpPr/>
          <p:nvPr/>
        </p:nvCxnSpPr>
        <p:spPr>
          <a:xfrm>
            <a:off x="177800" y="2233611"/>
            <a:ext cx="8788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69112" y="607250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Entropy Coding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45299" y="1212087"/>
            <a:ext cx="8253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Huffman Coding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https://en.wikipedia.org/wiki/Huffman_coding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Arithmetic coding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https://en.wikipedia.org/wiki/Arithmetic_coding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374" y="2586861"/>
            <a:ext cx="3860700" cy="1854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Shape 133"/>
          <p:cNvGraphicFramePr/>
          <p:nvPr/>
        </p:nvGraphicFramePr>
        <p:xfrm>
          <a:off x="5455449" y="25868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{AA8FE50B-82D4-471B-BD7A-59905C11BDA6}</a:tableStyleId>
              </a:tblPr>
              <a:tblGrid>
                <a:gridCol w="1177925"/>
                <a:gridCol w="1176325"/>
              </a:tblGrid>
              <a:tr h="371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Symbol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a1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9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a2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a3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9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a4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34" name="Shape 134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 Generic Model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2 - Audio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599" y="633549"/>
            <a:ext cx="5338800" cy="40479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6" name="Shape 146"/>
          <p:cNvSpPr txBox="1"/>
          <p:nvPr/>
        </p:nvSpPr>
        <p:spPr>
          <a:xfrm>
            <a:off x="1334250" y="4762875"/>
            <a:ext cx="6475499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Fastl and Zwicker, “Psychoacoustics – Facts and Models”, 3</a:t>
            </a:r>
            <a:r>
              <a:rPr b="0" baseline="3000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edition 2007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Audio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26145" y="548001"/>
            <a:ext cx="7691699" cy="4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Miracle 13dB demo (Brandenburg and Jim Johnston, ‘90)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75550" y="1013300"/>
            <a:ext cx="7992899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dB SNR ➔ Noise is 100,000 times below the signal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 dB SNR ➔ Noise is 20 times below the signal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Signal 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UcPeriod" startAt="2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+ White noise @ -13 dB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UcPeriod" startAt="2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+ Shaped noise @ -13 dB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UcPeriod" startAt="2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 of A and C 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07" y="2525983"/>
            <a:ext cx="409500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07" y="3239761"/>
            <a:ext cx="409500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07" y="3953536"/>
            <a:ext cx="409500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07" y="4667309"/>
            <a:ext cx="409500" cy="3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Shape 158"/>
          <p:cNvCxnSpPr/>
          <p:nvPr/>
        </p:nvCxnSpPr>
        <p:spPr>
          <a:xfrm flipH="1">
            <a:off x="6573829" y="2713473"/>
            <a:ext cx="1353299" cy="6900"/>
          </a:xfrm>
          <a:prstGeom prst="straightConnector1">
            <a:avLst/>
          </a:prstGeom>
          <a:noFill/>
          <a:ln cap="flat" cmpd="sng" w="952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59" name="Shape 159"/>
          <p:cNvCxnSpPr/>
          <p:nvPr/>
        </p:nvCxnSpPr>
        <p:spPr>
          <a:xfrm flipH="1">
            <a:off x="6573829" y="3441348"/>
            <a:ext cx="1353299" cy="8399"/>
          </a:xfrm>
          <a:prstGeom prst="straightConnector1">
            <a:avLst/>
          </a:prstGeom>
          <a:noFill/>
          <a:ln cap="flat" cmpd="sng" w="952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60" name="Shape 160"/>
          <p:cNvCxnSpPr/>
          <p:nvPr/>
        </p:nvCxnSpPr>
        <p:spPr>
          <a:xfrm flipH="1">
            <a:off x="6573829" y="4132569"/>
            <a:ext cx="1353299" cy="6900"/>
          </a:xfrm>
          <a:prstGeom prst="straightConnector1">
            <a:avLst/>
          </a:prstGeom>
          <a:noFill/>
          <a:ln cap="flat" cmpd="sng" w="952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61" name="Shape 161"/>
          <p:cNvCxnSpPr/>
          <p:nvPr/>
        </p:nvCxnSpPr>
        <p:spPr>
          <a:xfrm flipH="1">
            <a:off x="6573829" y="4863258"/>
            <a:ext cx="1353299" cy="8399"/>
          </a:xfrm>
          <a:prstGeom prst="straightConnector1">
            <a:avLst/>
          </a:prstGeom>
          <a:noFill/>
          <a:ln cap="flat" cmpd="sng" w="952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62" name="Shape 162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Audio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313" y="992674"/>
            <a:ext cx="4211700" cy="29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987" y="992674"/>
            <a:ext cx="4374299" cy="29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737546" y="4313700"/>
            <a:ext cx="7668899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Fastl and Zwicker, “Psychoacoustics – Facts and Models”, 3</a:t>
            </a:r>
            <a:r>
              <a:rPr b="0" baseline="3000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edition 2007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Audio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251" y="534600"/>
            <a:ext cx="6943500" cy="46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636554" y="732330"/>
            <a:ext cx="1637100" cy="719699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Resolution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T-F decomposition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735067" y="732330"/>
            <a:ext cx="1614600" cy="728399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Psychoacoustic Model</a:t>
            </a:r>
          </a:p>
        </p:txBody>
      </p:sp>
      <p:cxnSp>
        <p:nvCxnSpPr>
          <p:cNvPr id="178" name="Shape 178"/>
          <p:cNvCxnSpPr/>
          <p:nvPr/>
        </p:nvCxnSpPr>
        <p:spPr>
          <a:xfrm flipH="1" rot="10800000">
            <a:off x="2451620" y="1452098"/>
            <a:ext cx="4199" cy="705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79" name="Shape 179"/>
          <p:cNvCxnSpPr/>
          <p:nvPr/>
        </p:nvCxnSpPr>
        <p:spPr>
          <a:xfrm>
            <a:off x="3273761" y="1092229"/>
            <a:ext cx="461399" cy="419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80" name="Shape 180"/>
          <p:cNvCxnSpPr/>
          <p:nvPr/>
        </p:nvCxnSpPr>
        <p:spPr>
          <a:xfrm>
            <a:off x="4541643" y="1460662"/>
            <a:ext cx="0" cy="446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81" name="Shape 18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Audio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3 - 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99925" y="1199075"/>
            <a:ext cx="82296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Images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4200" y="1587292"/>
            <a:ext cx="83154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6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JPEG – Joint Photographic Experts Group, a Working Group (WG) in ISO/IEC</a:t>
            </a: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* International Standardization Organization (ISO) </a:t>
            </a: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* International Electrotechnical Commission (IEC)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 good review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https://en.wikipedia.org/wiki/JPEG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262" y="1690686"/>
            <a:ext cx="5151437" cy="206375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6" y="922337"/>
            <a:ext cx="3657600" cy="36576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1" name="Shape 20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63" y="633550"/>
            <a:ext cx="1603199" cy="44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2756171" y="968354"/>
            <a:ext cx="5714400" cy="450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YUV is same as Y’C</a:t>
            </a:r>
            <a:r>
              <a:rPr b="0" baseline="-2500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baseline="-2500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Y’ (luma) is gamma corrected Luminance, but ‘ is not usually used. 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622" y="1625666"/>
            <a:ext cx="5989500" cy="29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022775" y="4584275"/>
            <a:ext cx="7006799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https://msdn.microsoft.com/en-us/library/windows/desktop/bb530104(v=vs.85).aspx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0" y="1589087"/>
            <a:ext cx="4783200" cy="70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1 –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Processing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0" y="3028812"/>
            <a:ext cx="4662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2 –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Novel Sensing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76200" y="90486"/>
            <a:ext cx="7818436" cy="542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Introduction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950" y="1343025"/>
            <a:ext cx="3638549" cy="24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87437"/>
            <a:ext cx="39370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0462" y="1087437"/>
            <a:ext cx="39370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0062" y="550862"/>
            <a:ext cx="3400424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8x8 DCT basis functions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453062" y="550862"/>
            <a:ext cx="3208336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zig-zag scanning pattern in JPEG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800" y="754050"/>
            <a:ext cx="7436400" cy="4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86" y="889000"/>
            <a:ext cx="4162425" cy="416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850" y="889000"/>
            <a:ext cx="4160837" cy="416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Image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4 - Video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600" y="633550"/>
            <a:ext cx="6640799" cy="43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1764505" y="820223"/>
            <a:ext cx="1565699" cy="679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Motion Estimation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3619897" y="820223"/>
            <a:ext cx="1825800" cy="687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Frame (motion compensated)</a:t>
            </a:r>
          </a:p>
        </p:txBody>
      </p:sp>
      <p:cxnSp>
        <p:nvCxnSpPr>
          <p:cNvPr id="246" name="Shape 246"/>
          <p:cNvCxnSpPr/>
          <p:nvPr/>
        </p:nvCxnSpPr>
        <p:spPr>
          <a:xfrm flipH="1" rot="10800000">
            <a:off x="2544014" y="1499587"/>
            <a:ext cx="4199" cy="666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47" name="Shape 247"/>
          <p:cNvCxnSpPr/>
          <p:nvPr/>
        </p:nvCxnSpPr>
        <p:spPr>
          <a:xfrm>
            <a:off x="3330288" y="1159997"/>
            <a:ext cx="289500" cy="3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48" name="Shape 248"/>
          <p:cNvCxnSpPr/>
          <p:nvPr/>
        </p:nvCxnSpPr>
        <p:spPr>
          <a:xfrm>
            <a:off x="4532030" y="1507828"/>
            <a:ext cx="0" cy="37199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49" name="Shape 249"/>
          <p:cNvCxnSpPr/>
          <p:nvPr/>
        </p:nvCxnSpPr>
        <p:spPr>
          <a:xfrm>
            <a:off x="5463108" y="1127765"/>
            <a:ext cx="437099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50" name="Shape 250"/>
          <p:cNvCxnSpPr/>
          <p:nvPr/>
        </p:nvCxnSpPr>
        <p:spPr>
          <a:xfrm>
            <a:off x="5900229" y="1134480"/>
            <a:ext cx="0" cy="745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251" name="Shape 251"/>
          <p:cNvSpPr txBox="1"/>
          <p:nvPr/>
        </p:nvSpPr>
        <p:spPr>
          <a:xfrm>
            <a:off x="5900229" y="1311753"/>
            <a:ext cx="1236899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information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 and B frames)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4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Video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546112" y="4630737"/>
            <a:ext cx="8051700" cy="30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http://web.stanford.edu/class/ee398a/handouts/lectures/EE398a_MotionEstimation_2012.pdf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49" y="537196"/>
            <a:ext cx="8051700" cy="39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4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Video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97" y="1384450"/>
            <a:ext cx="8743799" cy="269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4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Video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850" y="675250"/>
            <a:ext cx="7200299" cy="42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4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Video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440" y="633550"/>
            <a:ext cx="6677099" cy="43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4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Video Processing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5 - Quality Evaluation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685800" y="28400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Multimedia Processing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000000"/>
                </a:solidFill>
              </a:rPr>
              <a:t>Lesson 1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219525" y="633550"/>
            <a:ext cx="8781299" cy="4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data rates and Internet services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219525" y="1134422"/>
            <a:ext cx="8781299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Wideband Audio → 16 kHz * 14 bits/sample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224 kbps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→ 8 – 12 kbps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 Audio → 44.1 kHz * 16 bits/sample * 2 channels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1.41 Mbps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→ 64 – 256 kbps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Images → 1024x1024 image * 8 bits each for R, G and B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3.14 Mbytes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→ 30 – 300 MBytes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Video → 1280x720 * 24 bits/pixel @ 24 fps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530 Mbps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→ 768 – 1536 kbps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exact output size depends on the content and encoder settings (for the desired quality)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5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Quality Evaluation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208691" y="830425"/>
            <a:ext cx="8772899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Subjective Evaluation of Quality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143100" y="1041300"/>
            <a:ext cx="8857800" cy="39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ABX Test</a:t>
            </a:r>
          </a:p>
          <a:p>
            <a:pPr indent="-430530" lvl="6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is original; B is encoded and decoded</a:t>
            </a:r>
          </a:p>
          <a:p>
            <a:pPr indent="-430530" lvl="3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X close to A or B?</a:t>
            </a:r>
          </a:p>
          <a:p>
            <a:pPr indent="-457200" lvl="3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ABC/HR Test</a:t>
            </a:r>
          </a:p>
          <a:p>
            <a:pPr indent="-43053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and B are original and encoded/decoded in random order</a:t>
            </a:r>
          </a:p>
          <a:p>
            <a:pPr indent="-43053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is always original; </a:t>
            </a:r>
          </a:p>
          <a:p>
            <a:pPr indent="-43053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processed signal and assign subjective quality score</a:t>
            </a:r>
          </a:p>
          <a:p>
            <a:pPr indent="0" lvl="3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MUSHRA</a:t>
            </a:r>
          </a:p>
          <a:p>
            <a:pPr indent="-43053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Stimuli with Hidden Reference and Anchor</a:t>
            </a:r>
          </a:p>
          <a:p>
            <a:pPr indent="-43053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is known; tests include a hidden version of reference and one or more anchors of known (assessed) quality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5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Quality Evaluation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863350" y="633549"/>
            <a:ext cx="7497900" cy="463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Evaluation of Quality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863350" y="1168956"/>
            <a:ext cx="74979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PEAQ – Perceptual Evaluation of Audio Quality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908" y="1601778"/>
            <a:ext cx="4260900" cy="34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5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Quality Evaluation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99" cy="4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685800" y="28400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Novel Sensing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000000"/>
                </a:solidFill>
              </a:rPr>
              <a:t>Lesson </a:t>
            </a:r>
            <a:r>
              <a:rPr b="1" lang="en-US" sz="4800"/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76200" y="1532737"/>
            <a:ext cx="4783200" cy="70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1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Camera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76200" y="2275687"/>
            <a:ext cx="4662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2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Risk Assessment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76200" y="3086899"/>
            <a:ext cx="4662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3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Objective Balance Test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950" y="1343025"/>
            <a:ext cx="3638549" cy="24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76200" y="137311"/>
            <a:ext cx="78183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b="1" lang="en-US" sz="2400"/>
              <a:t>2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/>
              <a:t>Novel Sensing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1 - Pixel Camera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2129999" y="846387"/>
            <a:ext cx="4884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http://inilabs.com/products/dynamic-vision-sensors/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125" y="2918221"/>
            <a:ext cx="3476700" cy="21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11" y="1289031"/>
            <a:ext cx="5951400" cy="24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Pixel Camera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2774950" y="4791075"/>
            <a:ext cx="21335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350" y="544099"/>
            <a:ext cx="7275300" cy="44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Pixel Camera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706000" y="1595562"/>
            <a:ext cx="3731999" cy="223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FF0000"/>
                </a:solidFill>
              </a:rPr>
              <a:t>VIDEO! PLEASE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838200" y="23317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2 - Fall Risk Assessment 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457200" y="7408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CDC Estimates for Cost of Falls in US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57200" y="2333136"/>
            <a:ext cx="8385299" cy="16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$34 Billion (2013)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$55 Billion (2020)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Fall Risk Assessment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26725" y="1022350"/>
            <a:ext cx="4619699" cy="5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Generic Model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05275" y="1679150"/>
            <a:ext cx="4662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 Processing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76200" y="90486"/>
            <a:ext cx="7818436" cy="542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1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Processing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305275" y="2318550"/>
            <a:ext cx="4662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950" y="1343025"/>
            <a:ext cx="3638549" cy="24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305337" y="2956150"/>
            <a:ext cx="4662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Processing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26737" y="3595562"/>
            <a:ext cx="4662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–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Evaluation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85736" y="1414462"/>
            <a:ext cx="8786812" cy="2395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Inability to Maintain Postural Balance</a:t>
            </a:r>
            <a:b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 </a:t>
            </a:r>
            <a:b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Risk of Falls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57200" y="4791075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r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3/26/14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4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700" y="2795586"/>
            <a:ext cx="114300" cy="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Fall Risk Assessment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900" y="679949"/>
            <a:ext cx="7090199" cy="37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Fall Risk Assessment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50" y="609149"/>
            <a:ext cx="8181899" cy="41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Fall Risk Assessment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50" y="633900"/>
            <a:ext cx="7803900" cy="42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2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Fall Risk Assessment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838200" y="23317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3 - 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925297" y="544049"/>
            <a:ext cx="737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“Gold” Standards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489" y="2054413"/>
            <a:ext cx="2943300" cy="24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846" y="1973085"/>
            <a:ext cx="2823600" cy="13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1648" y="3197350"/>
            <a:ext cx="2911800" cy="14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920937" y="959379"/>
            <a:ext cx="3179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Interview and Observational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Subjective and non-repeatable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5372257" y="959365"/>
            <a:ext cx="29118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Gait Labs and Force Plates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Objective, but expensive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2730" y="2013749"/>
            <a:ext cx="910499" cy="21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1681050" y="546250"/>
            <a:ext cx="4609499" cy="495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Based Assessment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1012500" y="3880800"/>
            <a:ext cx="5946600" cy="12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Integrates with current work flows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Vision Sensor – pixel changes at 1 μs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Considered similar to visual cortex V1 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051" y="1041551"/>
            <a:ext cx="4609499" cy="28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631292" y="563150"/>
            <a:ext cx="7816499" cy="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 Body Sensing: Dynamic Vision Sensor (DVS) Camera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88" y="1481018"/>
            <a:ext cx="2539200" cy="24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Shape 416"/>
          <p:cNvGrpSpPr/>
          <p:nvPr/>
        </p:nvGrpSpPr>
        <p:grpSpPr>
          <a:xfrm>
            <a:off x="4088764" y="1363875"/>
            <a:ext cx="3495356" cy="2814309"/>
            <a:chOff x="0" y="0"/>
            <a:chExt cx="2147483647" cy="2147483647"/>
          </a:xfrm>
        </p:grpSpPr>
        <p:pic>
          <p:nvPicPr>
            <p:cNvPr id="417" name="Shape 4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143024431" cy="1993795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Shape 418"/>
            <p:cNvSpPr txBox="1"/>
            <p:nvPr/>
          </p:nvSpPr>
          <p:spPr>
            <a:xfrm>
              <a:off x="4459215" y="1993795264"/>
              <a:ext cx="2143024431" cy="1536883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Pct val="25000"/>
                <a:buFont typeface="Arial"/>
                <a:buNone/>
              </a:pPr>
              <a:r>
                <a:rPr b="1" i="0" lang="en-US" sz="800" u="none">
                  <a:solidFill>
                    <a:srgbClr val="4F81BD"/>
                  </a:solidFill>
                  <a:latin typeface="Arial"/>
                  <a:ea typeface="Arial"/>
                  <a:cs typeface="Arial"/>
                  <a:sym typeface="Arial"/>
                </a:rPr>
                <a:t>Figure 2:</a:t>
              </a:r>
              <a:r>
                <a:rPr b="0" i="0" lang="en-US" sz="800" u="none">
                  <a:solidFill>
                    <a:srgbClr val="4F81BD"/>
                  </a:solidFill>
                  <a:latin typeface="Arial"/>
                  <a:ea typeface="Arial"/>
                  <a:cs typeface="Arial"/>
                  <a:sym typeface="Arial"/>
                </a:rPr>
                <a:t> Images from Dynamic Vision Sensor system during a balance test.</a:t>
              </a:r>
            </a:p>
          </p:txBody>
        </p:sp>
      </p:grpSp>
      <p:sp>
        <p:nvSpPr>
          <p:cNvPr id="419" name="Shape 419"/>
          <p:cNvSpPr txBox="1"/>
          <p:nvPr/>
        </p:nvSpPr>
        <p:spPr>
          <a:xfrm>
            <a:off x="325200" y="4412563"/>
            <a:ext cx="8493599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A.Nalci et. al. “A Computer Vision Based Candidate for Functional Balance Test”, IEEE EMBC, Aug. 2015, Milan, Italy.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42895" y="1845104"/>
            <a:ext cx="2376300" cy="20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0000"/>
                </a:solidFill>
              </a:rPr>
              <a:t>VIDEO! PLEASE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126" y="534500"/>
            <a:ext cx="7062599" cy="452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450" y="600250"/>
            <a:ext cx="7217099" cy="44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638424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666666"/>
                </a:solidFill>
              </a:rPr>
              <a:t>1 - A Generic Model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12" y="583437"/>
            <a:ext cx="8231100" cy="4495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9" name="Shape 439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3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 Objective Balance Test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587375" y="1747836"/>
            <a:ext cx="7969249" cy="117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3633000" y="2371725"/>
            <a:ext cx="1877999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Further Study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76200" y="90486"/>
            <a:ext cx="7818436" cy="542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Technologies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/>
        </p:nvSpPr>
        <p:spPr>
          <a:xfrm>
            <a:off x="1008862" y="2309812"/>
            <a:ext cx="7126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up slides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80825" y="635900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data rates and Internet services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80825" y="1240737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Wideband Audio → 16 kHz * 14 bits/sample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224 kbps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 Audio → 44.1 kHz * 16 bits/sample * 2 channels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1.41 Mbps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Images → 1024x1024 image * 8 bits each for R, G and B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3.14 MBytes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Video → 1280x720 * 24 bits/pixel @ 24 fps =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530 Mbps 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rates are not compatible with the Internet services. We need to compress data.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 Generic Model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09" y="1117383"/>
            <a:ext cx="6135900" cy="37587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9" name="Shape 109"/>
          <p:cNvSpPr txBox="1"/>
          <p:nvPr/>
        </p:nvSpPr>
        <p:spPr>
          <a:xfrm>
            <a:off x="676550" y="655562"/>
            <a:ext cx="7446000" cy="43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Generic Compression Block Diagram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 Generic Model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96825" y="588175"/>
            <a:ext cx="8229600" cy="48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Spirit of Processing at Encoder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17450" y="1148868"/>
            <a:ext cx="8309100" cy="381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Time-Frequency Decomposition</a:t>
            </a:r>
          </a:p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</a:t>
            </a:r>
            <a:r>
              <a:rPr b="0" i="1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Redundancy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signals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Exploit </a:t>
            </a:r>
            <a:r>
              <a:rPr b="0" i="1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Perceptual Irrelevancy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requires prior knowledge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Lossy bitrate reduction – fewer bits to less relevant components</a:t>
            </a: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Entropy Coding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Loss-less bitrate reduction – fewer bits to frequent patterns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909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 Generic Model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761316" y="591775"/>
            <a:ext cx="7643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Time-Frequency Decomposition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39200" y="1147221"/>
            <a:ext cx="76656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6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Short-time Fourier Transform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https://en.wikipedia.org/wiki/Short-time_Fourier_transform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Gabor Transform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https://en.wikipedia.org/wiki/Gabor_transform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Wavelet Transform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https://en.wikipedia.org/wiki/Wavelet_transform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Modified Discrete Cosine Transform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https://en.wikipedia.org/wiki/Modified_discrete_cosine_transform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270" y="2858751"/>
            <a:ext cx="6534600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1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|</a:t>
            </a:r>
            <a:r>
              <a:rPr b="1"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 Generic Model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8_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7_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